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F9AE6-38B4-0F4B-B853-B9463B2F3280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26FA-008E-E54B-B6AD-2256A684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Start on Page 7 in Matter &amp; Measurement Unit Booklet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C3366D-2459-49E7-A14B-78D94A4F1E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See page 7 in booklet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CCF5D-9ADB-4252-B8FB-6E365AFA25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See page 8 in booklet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31B0D-40ED-46E8-9AD6-A302E36D7F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See page 8 in the booklet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BF5360-C62A-49A9-BB5F-F5F104D8F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`See </a:t>
            </a:r>
            <a:r>
              <a:rPr lang="en-US" dirty="0" smtClean="0"/>
              <a:t>page 9 in the booklet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3A2BF-B22B-40DD-BE38-6342E5208C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B730-EE08-9D45-A711-3DA8FEBA8B7D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ED58-D2E9-1F49-BB95-6956D82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381000"/>
            <a:ext cx="4610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101"/>
            <a:ext cx="8229600" cy="5064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Significant Figures</a:t>
            </a:r>
            <a:endParaRPr lang="en-US" dirty="0"/>
          </a:p>
        </p:txBody>
      </p:sp>
      <p:pic>
        <p:nvPicPr>
          <p:cNvPr id="69634" name="Content Placeholder 4" descr="5000g_0_01g_electronic_balanc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429" r="22429"/>
          <a:stretch>
            <a:fillRect/>
          </a:stretch>
        </p:blipFill>
        <p:spPr/>
      </p:pic>
      <p:pic>
        <p:nvPicPr>
          <p:cNvPr id="69635" name="Content Placeholder 5" descr="2007111510265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493" b="8493"/>
          <a:stretch>
            <a:fillRect/>
          </a:stretch>
        </p:blipFill>
        <p:spPr/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524000" y="701676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Reflect the precision of the instrument used to measure something. </a:t>
            </a:r>
          </a:p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Significant Figures	</a:t>
            </a:r>
          </a:p>
        </p:txBody>
      </p:sp>
      <p:graphicFrame>
        <p:nvGraphicFramePr>
          <p:cNvPr id="1105" name="Object 81"/>
          <p:cNvGraphicFramePr>
            <a:graphicFrameLocks noChangeAspect="1"/>
          </p:cNvGraphicFramePr>
          <p:nvPr/>
        </p:nvGraphicFramePr>
        <p:xfrm>
          <a:off x="1916114" y="2076450"/>
          <a:ext cx="8434387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679954" imgH="2108122" progId="">
                  <p:embed/>
                </p:oleObj>
              </mc:Choice>
              <mc:Fallback>
                <p:oleObj name="Document" r:id="rId4" imgW="6679954" imgH="21081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4" y="2076450"/>
                        <a:ext cx="8434387" cy="266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7" name="TextBox 12"/>
          <p:cNvSpPr txBox="1">
            <a:spLocks noChangeArrowheads="1"/>
          </p:cNvSpPr>
          <p:nvPr/>
        </p:nvSpPr>
        <p:spPr bwMode="auto">
          <a:xfrm>
            <a:off x="2649539" y="1214438"/>
            <a:ext cx="712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Accuracy versus Precision</a:t>
            </a:r>
          </a:p>
        </p:txBody>
      </p:sp>
      <p:sp>
        <p:nvSpPr>
          <p:cNvPr id="1108" name="TextBox 2"/>
          <p:cNvSpPr txBox="1">
            <a:spLocks noChangeArrowheads="1"/>
          </p:cNvSpPr>
          <p:nvPr/>
        </p:nvSpPr>
        <p:spPr bwMode="auto">
          <a:xfrm>
            <a:off x="1981201" y="5103814"/>
            <a:ext cx="2327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Low Accuracy</a:t>
            </a:r>
          </a:p>
          <a:p>
            <a:pPr algn="ctr"/>
            <a:r>
              <a:rPr lang="en-US" sz="2800" b="1">
                <a:latin typeface="Calibri" pitchFamily="34" charset="0"/>
              </a:rPr>
              <a:t>Low Precision</a:t>
            </a:r>
          </a:p>
        </p:txBody>
      </p:sp>
      <p:sp>
        <p:nvSpPr>
          <p:cNvPr id="1109" name="TextBox 5"/>
          <p:cNvSpPr txBox="1">
            <a:spLocks noChangeArrowheads="1"/>
          </p:cNvSpPr>
          <p:nvPr/>
        </p:nvSpPr>
        <p:spPr bwMode="auto">
          <a:xfrm>
            <a:off x="4832351" y="5103814"/>
            <a:ext cx="2327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Low Accuracy</a:t>
            </a:r>
          </a:p>
          <a:p>
            <a:pPr algn="ctr"/>
            <a:r>
              <a:rPr lang="en-US" sz="2800" b="1">
                <a:latin typeface="Calibri" pitchFamily="34" charset="0"/>
              </a:rPr>
              <a:t>High Precision</a:t>
            </a:r>
          </a:p>
        </p:txBody>
      </p:sp>
      <p:sp>
        <p:nvSpPr>
          <p:cNvPr id="1110" name="TextBox 6"/>
          <p:cNvSpPr txBox="1">
            <a:spLocks noChangeArrowheads="1"/>
          </p:cNvSpPr>
          <p:nvPr/>
        </p:nvSpPr>
        <p:spPr bwMode="auto">
          <a:xfrm>
            <a:off x="7739064" y="5103814"/>
            <a:ext cx="2327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High Accuracy</a:t>
            </a:r>
          </a:p>
          <a:p>
            <a:pPr algn="ctr"/>
            <a:r>
              <a:rPr lang="en-US" sz="2800" b="1">
                <a:latin typeface="Calibri" pitchFamily="34" charset="0"/>
              </a:rPr>
              <a:t>High Precision</a:t>
            </a:r>
          </a:p>
        </p:txBody>
      </p:sp>
    </p:spTree>
    <p:extLst>
      <p:ext uri="{BB962C8B-B14F-4D97-AF65-F5344CB8AC3E}">
        <p14:creationId xmlns:p14="http://schemas.microsoft.com/office/powerpoint/2010/main" val="20305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9239" y="1543050"/>
            <a:ext cx="6613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Using Measuring Devices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CFTX9.PDF"/>
          <p:cNvPicPr>
            <a:picLocks noChangeAspect="1"/>
          </p:cNvPicPr>
          <p:nvPr/>
        </p:nvPicPr>
        <p:blipFill>
          <a:blip r:embed="rId2"/>
          <a:srcRect t="11877" b="10600"/>
          <a:stretch>
            <a:fillRect/>
          </a:stretch>
        </p:blipFill>
        <p:spPr bwMode="auto">
          <a:xfrm>
            <a:off x="3494089" y="1112839"/>
            <a:ext cx="52038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Using Measuring Devices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6839"/>
            <a:ext cx="8229600" cy="13303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How do I find the number of sig figs in a measurement I’ve been given?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29874"/>
              </p:ext>
            </p:extLst>
          </p:nvPr>
        </p:nvGraphicFramePr>
        <p:xfrm>
          <a:off x="1981200" y="1962150"/>
          <a:ext cx="7986110" cy="492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055"/>
                <a:gridCol w="3993055"/>
              </a:tblGrid>
              <a:tr h="30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 #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1.All </a:t>
                      </a:r>
                      <a:r>
                        <a:rPr lang="en-US" dirty="0" smtClean="0"/>
                        <a:t>non-zero</a:t>
                      </a:r>
                      <a:r>
                        <a:rPr lang="en-US" baseline="0" dirty="0" smtClean="0"/>
                        <a:t> digits are significant.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                               3.84 X</a:t>
                      </a:r>
                      <a:r>
                        <a:rPr lang="en-US" baseline="0" dirty="0" smtClean="0"/>
                        <a:t> 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baseline="0" dirty="0" smtClean="0"/>
                        <a:t> J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2.Zeros </a:t>
                      </a:r>
                      <a:r>
                        <a:rPr lang="en-US" dirty="0" smtClean="0"/>
                        <a:t>in the middle of a</a:t>
                      </a:r>
                      <a:r>
                        <a:rPr lang="en-US" baseline="0" dirty="0" smtClean="0"/>
                        <a:t> measurement </a:t>
                      </a:r>
                      <a:r>
                        <a:rPr lang="en-US" b="1" baseline="0" dirty="0" smtClean="0"/>
                        <a:t>are</a:t>
                      </a:r>
                      <a:r>
                        <a:rPr lang="en-US" baseline="0" dirty="0" smtClean="0"/>
                        <a:t> significant.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2730.78 m                       1.009 g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3.Zeros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at the beginning of a measurement </a:t>
                      </a:r>
                      <a:r>
                        <a:rPr lang="en-US" b="1" baseline="0" dirty="0" smtClean="0"/>
                        <a:t>are not </a:t>
                      </a:r>
                      <a:r>
                        <a:rPr lang="en-US" baseline="0" dirty="0" smtClean="0"/>
                        <a:t>significant.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0.0076 mL                       0.00000004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4.Zeros </a:t>
                      </a:r>
                      <a:r>
                        <a:rPr lang="en-US" dirty="0" smtClean="0"/>
                        <a:t>at the end of a measurement and after a decimal point </a:t>
                      </a:r>
                      <a:r>
                        <a:rPr lang="en-US" b="1" dirty="0" smtClean="0"/>
                        <a:t>are</a:t>
                      </a:r>
                      <a:r>
                        <a:rPr lang="en-US" dirty="0" smtClean="0"/>
                        <a:t> significant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 mL</a:t>
                      </a:r>
                      <a:r>
                        <a:rPr lang="en-US" baseline="0" dirty="0" smtClean="0"/>
                        <a:t>                            13.40 g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5.Zeros </a:t>
                      </a:r>
                      <a:r>
                        <a:rPr lang="en-US" dirty="0" smtClean="0"/>
                        <a:t>at the end</a:t>
                      </a:r>
                      <a:r>
                        <a:rPr lang="en-US" baseline="0" dirty="0" smtClean="0"/>
                        <a:t> of a number and </a:t>
                      </a:r>
                      <a:r>
                        <a:rPr lang="en-US" b="1" i="1" baseline="0" dirty="0" smtClean="0"/>
                        <a:t>before an implied decimal point </a:t>
                      </a:r>
                      <a:r>
                        <a:rPr lang="en-US" baseline="0" dirty="0" smtClean="0"/>
                        <a:t>may or may not be significant.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3400 kg                            3400. kg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6.Some </a:t>
                      </a:r>
                      <a:r>
                        <a:rPr lang="en-US" dirty="0" smtClean="0"/>
                        <a:t>measurements are </a:t>
                      </a:r>
                      <a:r>
                        <a:rPr lang="en-US" b="1" i="1" dirty="0" smtClean="0"/>
                        <a:t>exact</a:t>
                      </a:r>
                      <a:r>
                        <a:rPr lang="en-US" dirty="0" smtClean="0"/>
                        <a:t> and have</a:t>
                      </a:r>
                      <a:r>
                        <a:rPr lang="en-US" baseline="0" dirty="0" smtClean="0"/>
                        <a:t> an infinite number of significant figures.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people         </a:t>
                      </a:r>
                      <a:r>
                        <a:rPr lang="en-US" dirty="0" smtClean="0"/>
                        <a:t>100 cm = 1 m</a:t>
                      </a:r>
                    </a:p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a room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6828" name="TextBox 6"/>
          <p:cNvSpPr txBox="1">
            <a:spLocks noChangeArrowheads="1"/>
          </p:cNvSpPr>
          <p:nvPr/>
        </p:nvSpPr>
        <p:spPr bwMode="auto">
          <a:xfrm>
            <a:off x="1981201" y="1568450"/>
            <a:ext cx="798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1.3: Rules of counting significant figures in a given measurement</a:t>
            </a:r>
          </a:p>
        </p:txBody>
      </p:sp>
    </p:spTree>
    <p:extLst>
      <p:ext uri="{BB962C8B-B14F-4D97-AF65-F5344CB8AC3E}">
        <p14:creationId xmlns:p14="http://schemas.microsoft.com/office/powerpoint/2010/main" val="410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Examples: Number of Significant </a:t>
            </a:r>
            <a:r>
              <a:rPr lang="en-US" dirty="0" smtClean="0"/>
              <a:t>Figures (sig figs). </a:t>
            </a:r>
            <a:r>
              <a:rPr lang="en-US" dirty="0" smtClean="0"/>
              <a:t>Record how many sig figs each number has.</a:t>
            </a:r>
            <a:endParaRPr lang="en-US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892.3 g   (4 sig figs)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1405.3 m (5)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12.220 km (5)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0.0002 L  (1)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0.0150 (3)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for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sig figs</a:t>
            </a:r>
          </a:p>
          <a:p>
            <a:r>
              <a:rPr lang="en-US" dirty="0" smtClean="0"/>
              <a:t>5 sig figs</a:t>
            </a:r>
          </a:p>
          <a:p>
            <a:r>
              <a:rPr lang="en-US" dirty="0" smtClean="0"/>
              <a:t>5 sig figs</a:t>
            </a:r>
          </a:p>
          <a:p>
            <a:r>
              <a:rPr lang="en-US" dirty="0" smtClean="0"/>
              <a:t>1 sig fig</a:t>
            </a:r>
          </a:p>
          <a:p>
            <a:r>
              <a:rPr lang="en-US" dirty="0" smtClean="0"/>
              <a:t>3 sig figs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8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Try: </a:t>
            </a:r>
            <a:r>
              <a:rPr lang="en-US" dirty="0" smtClean="0"/>
              <a:t>How many Significant Figures does each number have and what measurement does the unit represent?</a:t>
            </a:r>
            <a:endParaRPr lang="en-US" dirty="0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1. 912.1 </a:t>
            </a:r>
            <a:r>
              <a:rPr lang="en-US" dirty="0" smtClean="0"/>
              <a:t>moles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2. 9.0 </a:t>
            </a:r>
            <a:r>
              <a:rPr lang="en-US" dirty="0" smtClean="0"/>
              <a:t>mg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3. 4303.1 </a:t>
            </a:r>
            <a:r>
              <a:rPr lang="en-US" dirty="0" smtClean="0"/>
              <a:t>mL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4. 8.00 </a:t>
            </a:r>
            <a:r>
              <a:rPr lang="en-US" dirty="0" smtClean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160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76"/>
            <a:ext cx="8229600" cy="17954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If I’m doing math with measurements, how do I know how many sig figs the answer must have?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1" y="2268539"/>
          <a:ext cx="79861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79"/>
                <a:gridCol w="3871895"/>
                <a:gridCol w="2662037"/>
              </a:tblGrid>
              <a:tr h="30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Adding or</a:t>
                      </a:r>
                    </a:p>
                    <a:p>
                      <a:r>
                        <a:rPr lang="en-US" dirty="0" smtClean="0"/>
                        <a:t>Subtracting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answer can have no more digits to the right of the decimal point than there are in the measurement with the smallest number</a:t>
                      </a:r>
                      <a:r>
                        <a:rPr lang="en-US" baseline="0" dirty="0" smtClean="0"/>
                        <a:t> of digits to the right of the decimal point.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Helvetica"/>
                        <a:cs typeface="Helvetica"/>
                      </a:endParaRPr>
                    </a:p>
                    <a:p>
                      <a:r>
                        <a:rPr lang="en-US" dirty="0" smtClean="0">
                          <a:latin typeface="Helvetica"/>
                          <a:cs typeface="Helvetica"/>
                        </a:rPr>
                        <a:t>       3.95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  g</a:t>
                      </a:r>
                    </a:p>
                    <a:p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      2.879 g</a:t>
                      </a:r>
                    </a:p>
                    <a:p>
                      <a:r>
                        <a:rPr lang="en-US" u="sng" baseline="0" dirty="0" smtClean="0">
                          <a:latin typeface="Helvetica"/>
                          <a:cs typeface="Helvetica"/>
                        </a:rPr>
                        <a:t>+ 213.6     g</a:t>
                      </a:r>
                    </a:p>
                    <a:p>
                      <a:r>
                        <a:rPr lang="en-US" u="none" baseline="0" dirty="0" smtClean="0">
                          <a:latin typeface="Helvetica"/>
                          <a:cs typeface="Helvetica"/>
                        </a:rPr>
                        <a:t>   220.429 g</a:t>
                      </a:r>
                    </a:p>
                    <a:p>
                      <a:endParaRPr lang="en-US" u="none" baseline="0" dirty="0" smtClean="0">
                        <a:latin typeface="Helvetica"/>
                        <a:cs typeface="Helvetica"/>
                      </a:endParaRPr>
                    </a:p>
                    <a:p>
                      <a:endParaRPr lang="en-US" u="none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681921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Multiplying or</a:t>
                      </a:r>
                    </a:p>
                    <a:p>
                      <a:r>
                        <a:rPr lang="en-US" dirty="0" smtClean="0"/>
                        <a:t>Dividing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answer can have no more significant figures than</a:t>
                      </a:r>
                      <a:r>
                        <a:rPr lang="en-US" baseline="0" dirty="0" smtClean="0"/>
                        <a:t> there are in the measurement with the smallest number of significant figures.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12.257 cm</a:t>
                      </a:r>
                      <a:r>
                        <a:rPr lang="en-US" baseline="0" dirty="0" smtClean="0"/>
                        <a:t> x 1.162 cm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= 14.2426340 cm</a:t>
                      </a:r>
                      <a:r>
                        <a:rPr lang="en-US" baseline="30000" dirty="0" smtClean="0"/>
                        <a:t>2</a:t>
                      </a:r>
                      <a:endParaRPr lang="en-US" baseline="0" dirty="0" smtClean="0"/>
                    </a:p>
                    <a:p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916" name="TextBox 4"/>
          <p:cNvSpPr txBox="1">
            <a:spLocks noChangeArrowheads="1"/>
          </p:cNvSpPr>
          <p:nvPr/>
        </p:nvSpPr>
        <p:spPr bwMode="auto">
          <a:xfrm>
            <a:off x="1981201" y="1874838"/>
            <a:ext cx="798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1.3: Rules of counting significant figures in a given measurement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54988" y="3232150"/>
            <a:ext cx="0" cy="10683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Rounding Answers</a:t>
            </a:r>
          </a:p>
        </p:txBody>
      </p:sp>
      <p:sp>
        <p:nvSpPr>
          <p:cNvPr id="82946" name="TextBox 3"/>
          <p:cNvSpPr txBox="1">
            <a:spLocks noChangeArrowheads="1"/>
          </p:cNvSpPr>
          <p:nvPr/>
        </p:nvSpPr>
        <p:spPr bwMode="auto">
          <a:xfrm>
            <a:off x="1981200" y="1690689"/>
            <a:ext cx="822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When rounding numbers, the last digit to be retained (displayed) is increased by one only if the following digit is 5 or greater.</a:t>
            </a:r>
          </a:p>
        </p:txBody>
      </p:sp>
    </p:spTree>
    <p:extLst>
      <p:ext uri="{BB962C8B-B14F-4D97-AF65-F5344CB8AC3E}">
        <p14:creationId xmlns:p14="http://schemas.microsoft.com/office/powerpoint/2010/main" val="307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Learning Targets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use correct numbers of significant figures and units in both measurements and calculations.</a:t>
            </a:r>
          </a:p>
          <a:p>
            <a:r>
              <a:rPr lang="en-US" dirty="0" smtClean="0"/>
              <a:t>I can accurately measure mass and volume using a balance and a graduated cylinder.</a:t>
            </a:r>
          </a:p>
        </p:txBody>
      </p:sp>
    </p:spTree>
    <p:extLst>
      <p:ext uri="{BB962C8B-B14F-4D97-AF65-F5344CB8AC3E}">
        <p14:creationId xmlns:p14="http://schemas.microsoft.com/office/powerpoint/2010/main" val="8178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(%) Error</a:t>
            </a:r>
            <a:endParaRPr lang="en-US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878" b="-108878"/>
          <a:stretch>
            <a:fillRect/>
          </a:stretch>
        </p:blipFill>
        <p:spPr>
          <a:xfrm>
            <a:off x="2157413" y="160020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07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8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7790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52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3378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76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20088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00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4049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24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1453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Joules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8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4553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Metric System 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076451"/>
          <a:ext cx="6236138" cy="411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310"/>
                <a:gridCol w="3126828"/>
              </a:tblGrid>
              <a:tr h="588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Unit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Liters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Meters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Joules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Seconds</a:t>
                      </a:r>
                      <a:endParaRPr lang="en-US" dirty="0"/>
                    </a:p>
                  </a:txBody>
                  <a:tcPr anchor="ctr"/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Matter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772" name="TextBox 4"/>
          <p:cNvSpPr txBox="1">
            <a:spLocks noChangeArrowheads="1"/>
          </p:cNvSpPr>
          <p:nvPr/>
        </p:nvSpPr>
        <p:spPr bwMode="auto">
          <a:xfrm>
            <a:off x="3048000" y="1690688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Table 1.1: Measurements and their base units</a:t>
            </a:r>
          </a:p>
        </p:txBody>
      </p:sp>
    </p:spTree>
    <p:extLst>
      <p:ext uri="{BB962C8B-B14F-4D97-AF65-F5344CB8AC3E}">
        <p14:creationId xmlns:p14="http://schemas.microsoft.com/office/powerpoint/2010/main" val="1545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688</Words>
  <Application>Microsoft Macintosh PowerPoint</Application>
  <PresentationFormat>Widescreen</PresentationFormat>
  <Paragraphs>180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Helvetica</vt:lpstr>
      <vt:lpstr>Arial</vt:lpstr>
      <vt:lpstr>Office Theme</vt:lpstr>
      <vt:lpstr>Document</vt:lpstr>
      <vt:lpstr>PowerPoint Presentation</vt:lpstr>
      <vt:lpstr>Learning Targets</vt:lpstr>
      <vt:lpstr>The Metric System Review</vt:lpstr>
      <vt:lpstr>The Metric System Review</vt:lpstr>
      <vt:lpstr>The Metric System Review</vt:lpstr>
      <vt:lpstr>The Metric System Review</vt:lpstr>
      <vt:lpstr>The Metric System Review</vt:lpstr>
      <vt:lpstr>The Metric System Review</vt:lpstr>
      <vt:lpstr>The Metric System Review</vt:lpstr>
      <vt:lpstr>Significant Figures</vt:lpstr>
      <vt:lpstr>Significant Figures </vt:lpstr>
      <vt:lpstr>Using Measuring Devices Accurately</vt:lpstr>
      <vt:lpstr>Using Measuring Devices Accurately</vt:lpstr>
      <vt:lpstr>How do I find the number of sig figs in a measurement I’ve been given?</vt:lpstr>
      <vt:lpstr>Examples: Number of Significant Figures (sig figs). Record how many sig figs each number has.</vt:lpstr>
      <vt:lpstr>Answers for examples</vt:lpstr>
      <vt:lpstr>You Try: How many Significant Figures does each number have and what measurement does the unit represent?</vt:lpstr>
      <vt:lpstr>If I’m doing math with measurements, how do I know how many sig figs the answer must have?</vt:lpstr>
      <vt:lpstr>Rounding Answers</vt:lpstr>
      <vt:lpstr>Percent (%) Error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2016-09-05T22:36:40Z</dcterms:created>
  <dcterms:modified xsi:type="dcterms:W3CDTF">2016-09-05T22:58:01Z</dcterms:modified>
</cp:coreProperties>
</file>